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1196" r:id="rId3"/>
    <p:sldId id="1241" r:id="rId4"/>
    <p:sldId id="1242" r:id="rId5"/>
    <p:sldId id="1243" r:id="rId6"/>
    <p:sldId id="1251" r:id="rId7"/>
    <p:sldId id="1286" r:id="rId8"/>
    <p:sldId id="1291" r:id="rId9"/>
    <p:sldId id="1290" r:id="rId10"/>
    <p:sldId id="1285" r:id="rId11"/>
    <p:sldId id="1310" r:id="rId12"/>
    <p:sldId id="1245" r:id="rId13"/>
    <p:sldId id="1246" r:id="rId14"/>
    <p:sldId id="1247" r:id="rId15"/>
    <p:sldId id="1298" r:id="rId16"/>
    <p:sldId id="1299" r:id="rId17"/>
    <p:sldId id="1300" r:id="rId18"/>
    <p:sldId id="1248" r:id="rId19"/>
    <p:sldId id="1308" r:id="rId20"/>
    <p:sldId id="1252" r:id="rId21"/>
    <p:sldId id="1283" r:id="rId22"/>
    <p:sldId id="1233" r:id="rId23"/>
    <p:sldId id="1255" r:id="rId24"/>
    <p:sldId id="1236" r:id="rId25"/>
    <p:sldId id="1257" r:id="rId26"/>
    <p:sldId id="1234" r:id="rId27"/>
    <p:sldId id="1279" r:id="rId28"/>
    <p:sldId id="1301" r:id="rId29"/>
    <p:sldId id="1287" r:id="rId30"/>
    <p:sldId id="1295" r:id="rId31"/>
    <p:sldId id="1302" r:id="rId32"/>
    <p:sldId id="1275" r:id="rId33"/>
    <p:sldId id="1276" r:id="rId34"/>
    <p:sldId id="1303" r:id="rId35"/>
    <p:sldId id="1297" r:id="rId36"/>
    <p:sldId id="1304" r:id="rId37"/>
    <p:sldId id="1278" r:id="rId38"/>
    <p:sldId id="1280" r:id="rId39"/>
    <p:sldId id="1309" r:id="rId40"/>
    <p:sldId id="382" r:id="rId41"/>
    <p:sldId id="1271" r:id="rId42"/>
    <p:sldId id="1277" r:id="rId43"/>
    <p:sldId id="1281" r:id="rId44"/>
    <p:sldId id="1273" r:id="rId4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737" autoAdjust="0"/>
  </p:normalViewPr>
  <p:slideViewPr>
    <p:cSldViewPr>
      <p:cViewPr varScale="1">
        <p:scale>
          <a:sx n="80" d="100"/>
          <a:sy n="80" d="100"/>
        </p:scale>
        <p:origin x="749" y="53"/>
      </p:cViewPr>
      <p:guideLst>
        <p:guide orient="horz" pos="2160"/>
        <p:guide pos="2880"/>
      </p:guideLst>
    </p:cSldViewPr>
  </p:slideViewPr>
  <p:outlineViewPr>
    <p:cViewPr>
      <p:scale>
        <a:sx n="33" d="100"/>
        <a:sy n="33" d="100"/>
      </p:scale>
      <p:origin x="0" y="-12091"/>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2022/9/13</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hyperlink" Target="https://u-tokyo-ac-jp.zoom.us/"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 Id="rId7" Type="http://schemas.openxmlformats.org/officeDocument/2006/relationships/hyperlink" Target="https://support.zoom.us/hc/ja/articles/8158738379917" TargetMode="External"/><Relationship Id="rId2" Type="http://schemas.openxmlformats.org/officeDocument/2006/relationships/hyperlink" Target="https://support.zoom.us/hc/ja/articles/360048660871-%E3%83%9F%E3%83%BC%E3%83%86%E3%82%A3%E3%83%B3%E3%82%B0%E3%81%A7%E3%81%AE%E3%82%A8%E3%83%B3%E3%83%89%E3%83%84%E3%83%BC%E3%82%A8%E3%83%B3%E3%83%89%E6%9A%97%E5%8F%B7%E5%8C%96-E2EE-" TargetMode="External"/><Relationship Id="rId1" Type="http://schemas.openxmlformats.org/officeDocument/2006/relationships/slideLayout" Target="../slideLayouts/slideLayout2.xml"/><Relationship Id="rId6" Type="http://schemas.openxmlformats.org/officeDocument/2006/relationships/hyperlink" Target="https://support.zoom.us/hc/ja/articles/360061113751" TargetMode="External"/><Relationship Id="rId5" Type="http://schemas.openxmlformats.org/officeDocument/2006/relationships/hyperlink" Target="https://support.zoom.us/hc/en-us/articles/8550395207693-Sharing-screen-and-broadcasting-to-breakout-rooms" TargetMode="External"/><Relationship Id="rId4" Type="http://schemas.openxmlformats.org/officeDocument/2006/relationships/hyperlink" Target="https://support.zoom.us/hc/ja/articles/206476313-%E3%83%96%E3%83%AC%E3%83%BC%E3%82%AF%E3%82%A2%E3%82%A6%E3%83%88%E3%83%AB%E3%83%BC%E3%83%A0%E3%81%AE%E7%AE%A1%E7%90%8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utelecon.webex.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hyperlink" Target="https://sli.d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a:t>
            </a:r>
            <a:r>
              <a:rPr lang="en-US" altLang="ja-JP"/>
              <a: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lvl="1">
              <a:lnSpc>
                <a:spcPct val="90000"/>
              </a:lnSpc>
            </a:pPr>
            <a:r>
              <a:rPr lang="ja-JP" altLang="en-US" dirty="0"/>
              <a:t>旧称 </a:t>
            </a:r>
            <a:r>
              <a:rPr lang="en-US" altLang="ja-JP" dirty="0"/>
              <a:t>G Suite</a:t>
            </a:r>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370442" y="3529866"/>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pic>
        <p:nvPicPr>
          <p:cNvPr id="12" name="図 11">
            <a:extLst>
              <a:ext uri="{FF2B5EF4-FFF2-40B4-BE49-F238E27FC236}">
                <a16:creationId xmlns:a16="http://schemas.microsoft.com/office/drawing/2014/main" id="{77C7F5E5-A79C-41F1-B65A-761C74FE328F}"/>
              </a:ext>
            </a:extLst>
          </p:cNvPr>
          <p:cNvPicPr>
            <a:picLocks noChangeAspect="1"/>
          </p:cNvPicPr>
          <p:nvPr/>
        </p:nvPicPr>
        <p:blipFill>
          <a:blip r:embed="rId3"/>
          <a:stretch>
            <a:fillRect/>
          </a:stretch>
        </p:blipFill>
        <p:spPr>
          <a:xfrm>
            <a:off x="6876256" y="27879"/>
            <a:ext cx="2267744" cy="666872"/>
          </a:xfrm>
          <a:prstGeom prst="rect">
            <a:avLst/>
          </a:prstGeom>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kumimoji="1" lang="ja-JP" altLang="en-US" dirty="0"/>
              <a:t>と</a:t>
            </a:r>
            <a:r>
              <a:rPr kumimoji="1" lang="en-US" altLang="ja-JP" dirty="0"/>
              <a:t>G</a:t>
            </a:r>
            <a:r>
              <a:rPr kumimoji="1" lang="ja-JP" altLang="en-US" dirty="0"/>
              <a:t>の一番基本の使い道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メールで添付送信</a:t>
            </a:r>
            <a:r>
              <a:rPr lang="ja-JP" altLang="en-US" dirty="0"/>
              <a:t> </a:t>
            </a:r>
            <a:r>
              <a:rPr lang="ja-JP" altLang="en-US" dirty="0">
                <a:solidFill>
                  <a:srgbClr val="00B050"/>
                </a:solidFill>
                <a:sym typeface="Symbol" panose="05050102010706020507" pitchFamily="18" charset="2"/>
              </a:rPr>
              <a:t> </a:t>
            </a:r>
            <a:r>
              <a:rPr lang="ja-JP" altLang="en-US" dirty="0">
                <a:solidFill>
                  <a:srgbClr val="00B050"/>
                </a:solidFill>
              </a:rPr>
              <a:t>ドキュメントの共有</a:t>
            </a:r>
            <a:endParaRPr lang="en-US" altLang="ja-JP" dirty="0">
              <a:solidFill>
                <a:srgbClr val="00B050"/>
              </a:solidFill>
            </a:endParaRPr>
          </a:p>
          <a:p>
            <a:r>
              <a:rPr lang="ja-JP" altLang="en-US" dirty="0"/>
              <a:t>以下のような場面で「ドキュメントの共有が正解かも」と考え直す</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の会議資料（</a:t>
            </a:r>
            <a:r>
              <a:rPr lang="ja-JP" altLang="en-US" dirty="0">
                <a:sym typeface="Symbol" panose="05050102010706020507" pitchFamily="18" charset="2"/>
              </a:rPr>
              <a:t></a:t>
            </a:r>
            <a:r>
              <a:rPr lang="ja-JP" altLang="en-US" dirty="0"/>
              <a:t>フォルダを共有）</a:t>
            </a:r>
            <a:endParaRPr lang="en-US" altLang="ja-JP" dirty="0"/>
          </a:p>
          <a:p>
            <a:pPr lvl="1"/>
            <a:r>
              <a:rPr lang="ja-JP" altLang="en-US" dirty="0">
                <a:solidFill>
                  <a:srgbClr val="00B050"/>
                </a:solidFill>
              </a:rPr>
              <a:t>固定メンバー</a:t>
            </a:r>
            <a:r>
              <a:rPr lang="ja-JP" altLang="en-US" dirty="0"/>
              <a:t>での</a:t>
            </a:r>
            <a:r>
              <a:rPr lang="ja-JP" altLang="en-US" dirty="0">
                <a:solidFill>
                  <a:srgbClr val="00B050"/>
                </a:solidFill>
              </a:rPr>
              <a:t>定期的</a:t>
            </a:r>
            <a:r>
              <a:rPr lang="ja-JP" altLang="en-US" dirty="0"/>
              <a:t>な会議資料（専攻会議、教授会）</a:t>
            </a:r>
            <a:endParaRPr lang="en-US" altLang="ja-JP" dirty="0"/>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spTree>
    <p:extLst>
      <p:ext uri="{BB962C8B-B14F-4D97-AF65-F5344CB8AC3E}">
        <p14:creationId xmlns:p14="http://schemas.microsoft.com/office/powerpoint/2010/main" val="2679576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1234B-7A88-4977-9CB2-BC8718690EC2}"/>
              </a:ext>
            </a:extLst>
          </p:cNvPr>
          <p:cNvSpPr>
            <a:spLocks noGrp="1"/>
          </p:cNvSpPr>
          <p:nvPr>
            <p:ph type="title"/>
          </p:nvPr>
        </p:nvSpPr>
        <p:spPr/>
        <p:txBody>
          <a:bodyPr>
            <a:normAutofit/>
          </a:bodyPr>
          <a:lstStyle/>
          <a:p>
            <a:r>
              <a:rPr lang="ja-JP" altLang="en-US" dirty="0"/>
              <a:t>ドキュメント共有を使いこなす</a:t>
            </a:r>
            <a:endParaRPr kumimoji="1" lang="ja-JP" altLang="en-US" dirty="0"/>
          </a:p>
        </p:txBody>
      </p:sp>
      <p:sp>
        <p:nvSpPr>
          <p:cNvPr id="3" name="コンテンツ プレースホルダー 2">
            <a:extLst>
              <a:ext uri="{FF2B5EF4-FFF2-40B4-BE49-F238E27FC236}">
                <a16:creationId xmlns:a16="http://schemas.microsoft.com/office/drawing/2014/main" id="{3E27775D-4DDF-4485-8CDE-4D316F80A72E}"/>
              </a:ext>
            </a:extLst>
          </p:cNvPr>
          <p:cNvSpPr>
            <a:spLocks noGrp="1"/>
          </p:cNvSpPr>
          <p:nvPr>
            <p:ph idx="1"/>
          </p:nvPr>
        </p:nvSpPr>
        <p:spPr/>
        <p:txBody>
          <a:bodyPr>
            <a:normAutofit/>
          </a:bodyPr>
          <a:lstStyle/>
          <a:p>
            <a:r>
              <a:rPr lang="ja-JP" altLang="en-US" dirty="0"/>
              <a:t>メール添付をやめられない（まっとうな）理由は情報漏洩への不安か</a:t>
            </a:r>
            <a:endParaRPr lang="en-US" altLang="ja-JP" dirty="0"/>
          </a:p>
          <a:p>
            <a:r>
              <a:rPr lang="ja-JP" altLang="en-US" dirty="0"/>
              <a:t>共有範囲を理解して設定</a:t>
            </a:r>
            <a:endParaRPr lang="en-US" altLang="ja-JP" dirty="0"/>
          </a:p>
          <a:p>
            <a:pPr lvl="1"/>
            <a:r>
              <a:rPr kumimoji="1" lang="ja-JP" altLang="en-US" dirty="0">
                <a:solidFill>
                  <a:srgbClr val="00B050"/>
                </a:solidFill>
              </a:rPr>
              <a:t>特定の人</a:t>
            </a:r>
            <a:r>
              <a:rPr kumimoji="1" lang="ja-JP" altLang="en-US" dirty="0"/>
              <a:t>を指定</a:t>
            </a:r>
            <a:endParaRPr kumimoji="1" lang="en-US" altLang="ja-JP" dirty="0"/>
          </a:p>
          <a:p>
            <a:pPr lvl="1"/>
            <a:r>
              <a:rPr lang="ja-JP" altLang="en-US" dirty="0">
                <a:solidFill>
                  <a:srgbClr val="00B050"/>
                </a:solidFill>
              </a:rPr>
              <a:t>大学内なら</a:t>
            </a:r>
            <a:r>
              <a:rPr lang="ja-JP" altLang="en-US" dirty="0"/>
              <a:t>誰でも</a:t>
            </a:r>
            <a:endParaRPr lang="en-US" altLang="ja-JP" dirty="0"/>
          </a:p>
          <a:p>
            <a:pPr lvl="1"/>
            <a:r>
              <a:rPr kumimoji="1" lang="ja-JP" altLang="en-US" dirty="0"/>
              <a:t>誰でも</a:t>
            </a:r>
            <a:endParaRPr kumimoji="1" lang="en-US" altLang="ja-JP" dirty="0"/>
          </a:p>
          <a:p>
            <a:r>
              <a:rPr kumimoji="1" lang="ja-JP" altLang="en-US" dirty="0"/>
              <a:t>そのほかの設定</a:t>
            </a:r>
            <a:endParaRPr kumimoji="1" lang="en-US" altLang="ja-JP" dirty="0"/>
          </a:p>
          <a:p>
            <a:pPr lvl="1"/>
            <a:r>
              <a:rPr kumimoji="1" lang="ja-JP" altLang="en-US">
                <a:solidFill>
                  <a:srgbClr val="00B050"/>
                </a:solidFill>
              </a:rPr>
              <a:t>ダウンロード</a:t>
            </a:r>
            <a:r>
              <a:rPr lang="ja-JP" altLang="en-US" dirty="0">
                <a:solidFill>
                  <a:srgbClr val="00B050"/>
                </a:solidFill>
              </a:rPr>
              <a:t>不可</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DE993B99-D5DA-4214-A47B-79D464CDAC1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BD93D34-8156-49F6-BAAE-FB8EB8AA6B6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E8FD0B2-0283-445E-A1D2-A265C20056D5}"/>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7" name="正方形/長方形 6">
            <a:extLst>
              <a:ext uri="{FF2B5EF4-FFF2-40B4-BE49-F238E27FC236}">
                <a16:creationId xmlns:a16="http://schemas.microsoft.com/office/drawing/2014/main" id="{163EF0EB-6787-40ED-88B2-12574D425CF7}"/>
              </a:ext>
            </a:extLst>
          </p:cNvPr>
          <p:cNvSpPr/>
          <p:nvPr/>
        </p:nvSpPr>
        <p:spPr>
          <a:xfrm>
            <a:off x="5621796" y="2430016"/>
            <a:ext cx="3456384" cy="135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固定メンバーでの定期的な会議などではフォルダを一度だけこれで共有設定するのが手間の面でも安全性の面でもおススメ</a:t>
            </a:r>
          </a:p>
        </p:txBody>
      </p:sp>
      <p:cxnSp>
        <p:nvCxnSpPr>
          <p:cNvPr id="9" name="直線コネクタ 8">
            <a:extLst>
              <a:ext uri="{FF2B5EF4-FFF2-40B4-BE49-F238E27FC236}">
                <a16:creationId xmlns:a16="http://schemas.microsoft.com/office/drawing/2014/main" id="{67A01ADA-DB5D-4678-B2C0-1276F2E82FB0}"/>
              </a:ext>
            </a:extLst>
          </p:cNvPr>
          <p:cNvCxnSpPr>
            <a:cxnSpLocks/>
            <a:endCxn id="7" idx="1"/>
          </p:cNvCxnSpPr>
          <p:nvPr/>
        </p:nvCxnSpPr>
        <p:spPr>
          <a:xfrm flipV="1">
            <a:off x="3923928" y="3109528"/>
            <a:ext cx="1697868" cy="1034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CB544A3-0CB9-4564-A6E1-8C4F799453E0}"/>
              </a:ext>
            </a:extLst>
          </p:cNvPr>
          <p:cNvSpPr/>
          <p:nvPr/>
        </p:nvSpPr>
        <p:spPr>
          <a:xfrm>
            <a:off x="6449380" y="3861049"/>
            <a:ext cx="26288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（個人ではなく）大学アカウントの存在意義</a:t>
            </a:r>
          </a:p>
        </p:txBody>
      </p:sp>
      <p:cxnSp>
        <p:nvCxnSpPr>
          <p:cNvPr id="14" name="直線コネクタ 13">
            <a:extLst>
              <a:ext uri="{FF2B5EF4-FFF2-40B4-BE49-F238E27FC236}">
                <a16:creationId xmlns:a16="http://schemas.microsoft.com/office/drawing/2014/main" id="{46134752-DF54-4C6A-9E1A-E7E4D24C374D}"/>
              </a:ext>
            </a:extLst>
          </p:cNvPr>
          <p:cNvCxnSpPr>
            <a:cxnSpLocks/>
            <a:endCxn id="13" idx="1"/>
          </p:cNvCxnSpPr>
          <p:nvPr/>
        </p:nvCxnSpPr>
        <p:spPr>
          <a:xfrm>
            <a:off x="4211960" y="3645025"/>
            <a:ext cx="2237420" cy="6120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0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Zoom</a:t>
            </a:r>
            <a:r>
              <a:rPr lang="ja-JP" altLang="en-US" sz="3200" dirty="0"/>
              <a:t> </a:t>
            </a:r>
            <a:r>
              <a:rPr lang="ja-JP" altLang="en-US" sz="1600" dirty="0"/>
              <a:t>（説明一部省略）</a:t>
            </a:r>
            <a:endParaRPr lang="en-US" altLang="ja-JP" sz="1600"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solidFill>
                  <a:srgbClr val="C00000"/>
                </a:solidFill>
              </a:rPr>
              <a:t>ウェビナー・大規模ミーティング</a:t>
            </a:r>
            <a:endParaRPr kumimoji="1"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109551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204986244"/>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1639476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solidFill>
                  <a:srgbClr val="C00000"/>
                </a:solidFill>
              </a:rPr>
              <a:t>Zoom</a:t>
            </a:r>
            <a:r>
              <a:rPr lang="ja-JP" altLang="en-US" dirty="0">
                <a:solidFill>
                  <a:srgbClr val="C00000"/>
                </a:solidFill>
              </a:rPr>
              <a:t>最近の追加</a:t>
            </a:r>
            <a:r>
              <a:rPr kumimoji="1" lang="ja-JP" altLang="en-US" dirty="0">
                <a:solidFill>
                  <a:srgbClr val="C00000"/>
                </a:solidFill>
              </a:rPr>
              <a:t>機能</a:t>
            </a:r>
            <a:endParaRPr kumimoji="1" lang="en-US" altLang="ja-JP" dirty="0">
              <a:solidFill>
                <a:srgbClr val="C00000"/>
              </a:solidFill>
            </a:endParaRPr>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508677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77500" lnSpcReduction="20000"/>
          </a:bodyPr>
          <a:lstStyle/>
          <a:p>
            <a:r>
              <a:rPr lang="en-US" altLang="ja-JP" dirty="0">
                <a:solidFill>
                  <a:schemeClr val="accent1">
                    <a:lumMod val="75000"/>
                  </a:schemeClr>
                </a:solidFill>
                <a:hlinkClick r:id="rId2"/>
              </a:rPr>
              <a:t>End-to-end</a:t>
            </a:r>
            <a:r>
              <a:rPr lang="ja-JP" altLang="en-US" dirty="0">
                <a:solidFill>
                  <a:schemeClr val="accent1">
                    <a:lumMod val="75000"/>
                  </a:schemeClr>
                </a:solidFill>
                <a:hlinkClick r:id="rId2"/>
              </a:rPr>
              <a:t>暗号化</a:t>
            </a:r>
            <a:endParaRPr lang="en-US" altLang="ja-JP" dirty="0">
              <a:solidFill>
                <a:schemeClr val="accent1">
                  <a:lumMod val="75000"/>
                </a:schemeClr>
              </a:solidFill>
            </a:endParaRPr>
          </a:p>
          <a:p>
            <a:pPr lvl="1"/>
            <a:r>
              <a:rPr kumimoji="1" lang="ja-JP" altLang="en-US" dirty="0"/>
              <a:t>特に</a:t>
            </a:r>
            <a:r>
              <a:rPr kumimoji="1" lang="ja-JP" altLang="en-US" dirty="0">
                <a:solidFill>
                  <a:schemeClr val="accent1">
                    <a:lumMod val="75000"/>
                  </a:schemeClr>
                </a:solidFill>
              </a:rPr>
              <a:t>機密性が要求される</a:t>
            </a:r>
            <a:r>
              <a:rPr kumimoji="1" lang="ja-JP" altLang="en-US" dirty="0"/>
              <a:t>会議に有用</a:t>
            </a:r>
            <a:endParaRPr kumimoji="1" lang="en-US" altLang="ja-JP" dirty="0"/>
          </a:p>
          <a:p>
            <a:r>
              <a:rPr lang="ja-JP" altLang="en-US" dirty="0">
                <a:hlinkClick r:id="rId3"/>
              </a:rPr>
              <a:t>同時に</a:t>
            </a:r>
            <a:r>
              <a:rPr lang="ja-JP" altLang="en-US" dirty="0">
                <a:solidFill>
                  <a:schemeClr val="accent1">
                    <a:lumMod val="75000"/>
                  </a:schemeClr>
                </a:solidFill>
                <a:hlinkClick r:id="rId3"/>
              </a:rPr>
              <a:t>複数ミーティング</a:t>
            </a:r>
            <a:r>
              <a:rPr lang="ja-JP" altLang="en-US" dirty="0"/>
              <a:t>へ（アプリで）参加</a:t>
            </a:r>
            <a:endParaRPr lang="en-US" altLang="ja-JP" dirty="0"/>
          </a:p>
          <a:p>
            <a:r>
              <a:rPr kumimoji="1" lang="ja-JP" altLang="en-US" dirty="0">
                <a:solidFill>
                  <a:schemeClr val="accent1">
                    <a:lumMod val="75000"/>
                  </a:schemeClr>
                </a:solidFill>
                <a:hlinkClick r:id="rId4"/>
              </a:rPr>
              <a:t>ブレークアウトルーム</a:t>
            </a:r>
            <a:r>
              <a:rPr lang="ja-JP" altLang="en-US" dirty="0">
                <a:solidFill>
                  <a:schemeClr val="accent1">
                    <a:lumMod val="75000"/>
                  </a:schemeClr>
                </a:solidFill>
              </a:rPr>
              <a:t>関係</a:t>
            </a:r>
            <a:endParaRPr kumimoji="1" lang="en-US" altLang="ja-JP" dirty="0">
              <a:solidFill>
                <a:schemeClr val="accent1">
                  <a:lumMod val="75000"/>
                </a:schemeClr>
              </a:solidFill>
            </a:endParaRPr>
          </a:p>
          <a:p>
            <a:pPr lvl="1"/>
            <a:r>
              <a:rPr lang="ja-JP" altLang="en-US" dirty="0">
                <a:solidFill>
                  <a:schemeClr val="accent1">
                    <a:lumMod val="75000"/>
                  </a:schemeClr>
                </a:solidFill>
              </a:rPr>
              <a:t>全ルームへ</a:t>
            </a:r>
            <a:r>
              <a:rPr lang="ja-JP" altLang="en-US" dirty="0">
                <a:solidFill>
                  <a:schemeClr val="accent1">
                    <a:lumMod val="75000"/>
                  </a:schemeClr>
                </a:solidFill>
                <a:hlinkClick r:id="rId5"/>
              </a:rPr>
              <a:t>一斉</a:t>
            </a:r>
            <a:r>
              <a:rPr kumimoji="1" lang="ja-JP" altLang="en-US" dirty="0">
                <a:solidFill>
                  <a:schemeClr val="accent1">
                    <a:lumMod val="75000"/>
                  </a:schemeClr>
                </a:solidFill>
                <a:hlinkClick r:id="rId5"/>
              </a:rPr>
              <a:t>画面共有、音声放送</a:t>
            </a:r>
            <a:endParaRPr kumimoji="1" lang="en-US" altLang="ja-JP" dirty="0">
              <a:solidFill>
                <a:schemeClr val="accent1">
                  <a:lumMod val="75000"/>
                </a:schemeClr>
              </a:solidFill>
            </a:endParaRPr>
          </a:p>
          <a:p>
            <a:pPr lvl="1"/>
            <a:r>
              <a:rPr kumimoji="1" lang="ja-JP" altLang="en-US" dirty="0">
                <a:solidFill>
                  <a:schemeClr val="accent1">
                    <a:lumMod val="75000"/>
                  </a:schemeClr>
                </a:solidFill>
              </a:rPr>
              <a:t>全ルーム内の</a:t>
            </a:r>
            <a:r>
              <a:rPr kumimoji="1" lang="ja-JP" altLang="en-US" dirty="0">
                <a:solidFill>
                  <a:schemeClr val="accent1">
                    <a:lumMod val="75000"/>
                  </a:schemeClr>
                </a:solidFill>
                <a:hlinkClick r:id="rId4"/>
              </a:rPr>
              <a:t>アクティビティ確認</a:t>
            </a:r>
            <a:r>
              <a:rPr kumimoji="1" lang="ja-JP" altLang="en-US" dirty="0">
                <a:solidFill>
                  <a:schemeClr val="accent1">
                    <a:lumMod val="75000"/>
                  </a:schemeClr>
                </a:solidFill>
              </a:rPr>
              <a:t>（マイク</a:t>
            </a:r>
            <a:r>
              <a:rPr lang="ja-JP" altLang="en-US" dirty="0">
                <a:solidFill>
                  <a:schemeClr val="accent1">
                    <a:lumMod val="75000"/>
                  </a:schemeClr>
                </a:solidFill>
              </a:rPr>
              <a:t>・ビデオ・画面共有の</a:t>
            </a:r>
            <a:r>
              <a:rPr lang="en-US" altLang="ja-JP" dirty="0">
                <a:solidFill>
                  <a:schemeClr val="accent1">
                    <a:lumMod val="75000"/>
                  </a:schemeClr>
                </a:solidFill>
              </a:rPr>
              <a:t>ON/OFF</a:t>
            </a:r>
            <a:r>
              <a:rPr lang="ja-JP" altLang="en-US" dirty="0">
                <a:solidFill>
                  <a:schemeClr val="accent1">
                    <a:lumMod val="75000"/>
                  </a:schemeClr>
                </a:solidFill>
              </a:rPr>
              <a:t>状態）</a:t>
            </a:r>
            <a:endParaRPr kumimoji="1" lang="en-US" altLang="ja-JP" dirty="0">
              <a:solidFill>
                <a:schemeClr val="accent1">
                  <a:lumMod val="75000"/>
                </a:schemeClr>
              </a:solidFill>
            </a:endParaRPr>
          </a:p>
          <a:p>
            <a:r>
              <a:rPr lang="ja-JP" altLang="en-US" dirty="0">
                <a:solidFill>
                  <a:schemeClr val="accent1">
                    <a:lumMod val="75000"/>
                  </a:schemeClr>
                </a:solidFill>
                <a:hlinkClick r:id="rId6"/>
              </a:rPr>
              <a:t>フォーカスモード</a:t>
            </a:r>
            <a:endParaRPr lang="en-US" altLang="ja-JP" dirty="0">
              <a:solidFill>
                <a:schemeClr val="accent1">
                  <a:lumMod val="75000"/>
                </a:schemeClr>
              </a:solidFill>
            </a:endParaRPr>
          </a:p>
          <a:p>
            <a:pPr lvl="1"/>
            <a:r>
              <a:rPr kumimoji="1" lang="ja-JP" altLang="en-US" dirty="0">
                <a:solidFill>
                  <a:schemeClr val="accent1">
                    <a:lumMod val="75000"/>
                  </a:schemeClr>
                </a:solidFill>
              </a:rPr>
              <a:t>カメラ</a:t>
            </a:r>
            <a:r>
              <a:rPr kumimoji="1" lang="en-US" altLang="ja-JP" dirty="0">
                <a:solidFill>
                  <a:schemeClr val="accent1">
                    <a:lumMod val="75000"/>
                  </a:schemeClr>
                </a:solidFill>
              </a:rPr>
              <a:t>ON</a:t>
            </a:r>
            <a:r>
              <a:rPr kumimoji="1" lang="ja-JP" altLang="en-US" dirty="0">
                <a:solidFill>
                  <a:schemeClr val="accent1">
                    <a:lumMod val="75000"/>
                  </a:schemeClr>
                </a:solidFill>
              </a:rPr>
              <a:t>にした人の絵をホストしか見れない</a:t>
            </a:r>
            <a:endParaRPr kumimoji="1" lang="en-US" altLang="ja-JP" dirty="0">
              <a:solidFill>
                <a:schemeClr val="accent1">
                  <a:lumMod val="75000"/>
                </a:schemeClr>
              </a:solidFill>
            </a:endParaRPr>
          </a:p>
          <a:p>
            <a:pPr lvl="1"/>
            <a:r>
              <a:rPr lang="ja-JP" altLang="en-US" dirty="0">
                <a:solidFill>
                  <a:schemeClr val="accent1">
                    <a:lumMod val="75000"/>
                  </a:schemeClr>
                </a:solidFill>
              </a:rPr>
              <a:t>学生にカメラを</a:t>
            </a:r>
            <a:r>
              <a:rPr lang="en-US" altLang="ja-JP" dirty="0">
                <a:solidFill>
                  <a:schemeClr val="accent1">
                    <a:lumMod val="75000"/>
                  </a:schemeClr>
                </a:solidFill>
              </a:rPr>
              <a:t>ON</a:t>
            </a:r>
            <a:r>
              <a:rPr lang="ja-JP" altLang="en-US" dirty="0">
                <a:solidFill>
                  <a:schemeClr val="accent1">
                    <a:lumMod val="75000"/>
                  </a:schemeClr>
                </a:solidFill>
              </a:rPr>
              <a:t>させたいが、全員に顔見せ強制はできない</a:t>
            </a:r>
            <a:r>
              <a:rPr lang="en-US" altLang="ja-JP" dirty="0">
                <a:solidFill>
                  <a:schemeClr val="accent1">
                    <a:lumMod val="75000"/>
                  </a:schemeClr>
                </a:solidFill>
              </a:rPr>
              <a:t>… </a:t>
            </a:r>
            <a:r>
              <a:rPr lang="ja-JP" altLang="en-US" dirty="0"/>
              <a:t>という場合に有用</a:t>
            </a:r>
            <a:endParaRPr lang="en-US" altLang="ja-JP" dirty="0"/>
          </a:p>
          <a:p>
            <a:r>
              <a:rPr lang="ja-JP" altLang="en-US" dirty="0"/>
              <a:t>自動文字おこし </a:t>
            </a:r>
            <a:r>
              <a:rPr lang="ja-JP" altLang="en-US" dirty="0">
                <a:hlinkClick r:id="rId7"/>
              </a:rPr>
              <a:t>対応言語（含む日本語）の充実</a:t>
            </a:r>
            <a:endParaRPr lang="en-US" altLang="ja-JP" dirty="0"/>
          </a:p>
          <a:p>
            <a:r>
              <a:rPr lang="en-US" altLang="ja-JP" dirty="0"/>
              <a:t>OS, Zoom</a:t>
            </a:r>
            <a:r>
              <a:rPr lang="ja-JP" altLang="en-US" dirty="0"/>
              <a:t>バージョンなどで使えない場合があるので（特に授業などでは）条件を確認してからご利用ください</a:t>
            </a:r>
            <a:endParaRPr lang="en-US" altLang="ja-JP"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rgbClr val="C00000"/>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195605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en-US" altLang="ja-JP" dirty="0"/>
              <a:t>2022</a:t>
            </a:r>
            <a:r>
              <a:rPr kumimoji="1" lang="ja-JP" altLang="en-US" dirty="0"/>
              <a:t>年</a:t>
            </a:r>
            <a:r>
              <a:rPr kumimoji="1" lang="en-US" altLang="ja-JP" dirty="0"/>
              <a:t>11</a:t>
            </a:r>
            <a:r>
              <a:rPr kumimoji="1" lang="ja-JP" altLang="en-US" dirty="0"/>
              <a:t>月</a:t>
            </a:r>
            <a:r>
              <a:rPr kumimoji="1" lang="en-US" altLang="ja-JP" dirty="0"/>
              <a:t>5</a:t>
            </a:r>
            <a:r>
              <a:rPr kumimoji="1" lang="ja-JP" altLang="en-US" dirty="0"/>
              <a:t>日以降、以下が起きる</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a:bodyPr>
          <a:lstStyle/>
          <a:p>
            <a:r>
              <a:rPr kumimoji="1" lang="ja-JP" altLang="en-US" dirty="0"/>
              <a:t>多くのシステム（</a:t>
            </a:r>
            <a:r>
              <a:rPr kumimoji="1" lang="en-US" altLang="ja-JP" dirty="0"/>
              <a:t>Google</a:t>
            </a:r>
            <a:r>
              <a:rPr kumimoji="1" lang="ja-JP" altLang="en-US" dirty="0"/>
              <a:t>以外）が</a:t>
            </a:r>
            <a:r>
              <a:rPr kumimoji="1" lang="en-US" altLang="ja-JP" dirty="0"/>
              <a:t>UTokyo Account</a:t>
            </a:r>
            <a:r>
              <a:rPr kumimoji="1" lang="ja-JP" altLang="en-US" dirty="0"/>
              <a:t>だけでつかえます（</a:t>
            </a:r>
            <a:r>
              <a:rPr kumimoji="1" lang="en-US" altLang="ja-JP" dirty="0"/>
              <a:t>SSO</a:t>
            </a:r>
            <a:r>
              <a:rPr kumimoji="1" lang="ja-JP" altLang="en-US" dirty="0"/>
              <a:t>）</a:t>
            </a:r>
            <a:endParaRPr kumimoji="1" lang="en-US" altLang="ja-JP" dirty="0"/>
          </a:p>
          <a:p>
            <a:pPr lvl="1"/>
            <a:r>
              <a:rPr kumimoji="1" lang="ja-JP" altLang="en-US" dirty="0"/>
              <a:t>システムごとに異なる</a:t>
            </a:r>
            <a:r>
              <a:rPr lang="ja-JP" altLang="en-US" dirty="0"/>
              <a:t>名前や</a:t>
            </a:r>
            <a:r>
              <a:rPr kumimoji="1" lang="en-US" altLang="ja-JP" dirty="0"/>
              <a:t>PW</a:t>
            </a:r>
            <a:r>
              <a:rPr lang="ja-JP" altLang="en-US" dirty="0"/>
              <a:t>が不要</a:t>
            </a:r>
            <a:endParaRPr lang="en-US" altLang="ja-JP" dirty="0"/>
          </a:p>
          <a:p>
            <a:pPr lvl="1"/>
            <a:r>
              <a:rPr lang="ja-JP" altLang="en-US" dirty="0"/>
              <a:t>混乱防止のため以下を知っておくのが〇</a:t>
            </a:r>
            <a:endParaRPr lang="en-US" altLang="ja-JP" dirty="0"/>
          </a:p>
          <a:p>
            <a:pPr lvl="2"/>
            <a:r>
              <a:rPr lang="ja-JP" altLang="en-US" dirty="0"/>
              <a:t>ユーザ名：</a:t>
            </a:r>
            <a:r>
              <a:rPr lang="en-US" altLang="ja-JP" dirty="0">
                <a:solidFill>
                  <a:srgbClr val="00B050"/>
                </a:solidFill>
              </a:rPr>
              <a:t>10</a:t>
            </a:r>
            <a:r>
              <a:rPr lang="ja-JP" altLang="en-US" dirty="0">
                <a:solidFill>
                  <a:srgbClr val="00B050"/>
                </a:solidFill>
              </a:rPr>
              <a:t>桁</a:t>
            </a:r>
            <a:r>
              <a:rPr lang="en-US" altLang="ja-JP" dirty="0">
                <a:solidFill>
                  <a:srgbClr val="00B050"/>
                </a:solidFill>
              </a:rPr>
              <a:t>@utac.u-tokyo.ac.jp</a:t>
            </a:r>
          </a:p>
          <a:p>
            <a:pPr lvl="2"/>
            <a:r>
              <a:rPr kumimoji="1" lang="en-US" altLang="ja-JP" dirty="0"/>
              <a:t>Zoom</a:t>
            </a:r>
            <a:r>
              <a:rPr kumimoji="1" lang="ja-JP" altLang="en-US" dirty="0"/>
              <a:t>ドメイン名：</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r>
              <a:rPr kumimoji="1" lang="ja-JP" altLang="en-US" dirty="0"/>
              <a:t>クラウド上のドキュメント共有・カレンダー招待などでプチ</a:t>
            </a:r>
            <a:r>
              <a:rPr kumimoji="1" lang="en-US" altLang="ja-JP" dirty="0"/>
              <a:t>DX</a:t>
            </a:r>
            <a:endParaRPr kumimoji="1" lang="ja-JP" altLang="en-US"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6897</TotalTime>
  <Words>3099</Words>
  <Application>Microsoft Office PowerPoint</Application>
  <PresentationFormat>画面に合わせる (4:3)</PresentationFormat>
  <Paragraphs>455</Paragraphs>
  <Slides>44</Slides>
  <Notes>0</Notes>
  <HiddenSlides>1</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Microsoft 365</vt:lpstr>
      <vt:lpstr>Google Workspace</vt:lpstr>
      <vt:lpstr>Google Workspaceサインイン時の罠</vt:lpstr>
      <vt:lpstr>Google Workspace機能</vt:lpstr>
      <vt:lpstr>MとGの一番基本の使い道</vt:lpstr>
      <vt:lpstr>ドキュメント共有を使いこなす</vt:lpstr>
      <vt:lpstr>ついでにZoom URLも…</vt:lpstr>
      <vt:lpstr>M と G 整理</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アップデートしてないZoomクライアントは使えなくなる件</vt:lpstr>
      <vt:lpstr>最新版に更新する方法</vt:lpstr>
      <vt:lpstr>Webex</vt:lpstr>
      <vt:lpstr>Webex</vt:lpstr>
      <vt:lpstr>サインイン: 流れ</vt:lpstr>
      <vt:lpstr>sli.do</vt:lpstr>
      <vt:lpstr>サインイン方法</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569</cp:revision>
  <dcterms:created xsi:type="dcterms:W3CDTF">2020-09-08T15:01:11Z</dcterms:created>
  <dcterms:modified xsi:type="dcterms:W3CDTF">2022-09-13T07:31:44Z</dcterms:modified>
</cp:coreProperties>
</file>